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3"/>
  </p:notesMasterIdLst>
  <p:sldIdLst>
    <p:sldId id="256" r:id="rId3"/>
    <p:sldId id="257" r:id="rId4"/>
    <p:sldId id="260" r:id="rId5"/>
    <p:sldId id="268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59" r:id="rId14"/>
    <p:sldId id="269" r:id="rId15"/>
    <p:sldId id="277" r:id="rId16"/>
    <p:sldId id="278" r:id="rId17"/>
    <p:sldId id="279" r:id="rId18"/>
    <p:sldId id="280" r:id="rId19"/>
    <p:sldId id="270" r:id="rId20"/>
    <p:sldId id="273" r:id="rId21"/>
    <p:sldId id="274" r:id="rId22"/>
    <p:sldId id="271" r:id="rId23"/>
    <p:sldId id="272" r:id="rId24"/>
    <p:sldId id="275" r:id="rId25"/>
    <p:sldId id="282" r:id="rId26"/>
    <p:sldId id="283" r:id="rId27"/>
    <p:sldId id="285" r:id="rId28"/>
    <p:sldId id="284" r:id="rId29"/>
    <p:sldId id="286" r:id="rId30"/>
    <p:sldId id="287" r:id="rId31"/>
    <p:sldId id="288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F520C-FAB8-4569-BDF1-68160A23E354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B1B5C-44FE-4D20-AB8D-F2584391D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146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508104" y="0"/>
            <a:ext cx="3635896" cy="6093296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67304" y="1695728"/>
            <a:ext cx="3548712" cy="1954376"/>
          </a:xfrm>
          <a:custGeom>
            <a:avLst/>
            <a:gdLst>
              <a:gd name="connsiteX0" fmla="*/ 0 w 3528392"/>
              <a:gd name="connsiteY0" fmla="*/ 0 h 1944216"/>
              <a:gd name="connsiteX1" fmla="*/ 3528392 w 3528392"/>
              <a:gd name="connsiteY1" fmla="*/ 0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28392"/>
              <a:gd name="connsiteY0" fmla="*/ 0 h 1944216"/>
              <a:gd name="connsiteX1" fmla="*/ 3500960 w 3528392"/>
              <a:gd name="connsiteY1" fmla="*/ 0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28392"/>
              <a:gd name="connsiteY0" fmla="*/ 0 h 1944216"/>
              <a:gd name="connsiteX1" fmla="*/ 3446096 w 3528392"/>
              <a:gd name="connsiteY1" fmla="*/ 18288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28392"/>
              <a:gd name="connsiteY0" fmla="*/ 0 h 1944216"/>
              <a:gd name="connsiteX1" fmla="*/ 3491816 w 3528392"/>
              <a:gd name="connsiteY1" fmla="*/ 0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28392"/>
              <a:gd name="connsiteY0" fmla="*/ 0 h 1944216"/>
              <a:gd name="connsiteX1" fmla="*/ 3464384 w 3528392"/>
              <a:gd name="connsiteY1" fmla="*/ 18288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28392"/>
              <a:gd name="connsiteY0" fmla="*/ 0 h 1944216"/>
              <a:gd name="connsiteX1" fmla="*/ 3500960 w 3528392"/>
              <a:gd name="connsiteY1" fmla="*/ 0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46680"/>
              <a:gd name="connsiteY0" fmla="*/ 5080 h 1949296"/>
              <a:gd name="connsiteX1" fmla="*/ 3546680 w 3546680"/>
              <a:gd name="connsiteY1" fmla="*/ 0 h 1949296"/>
              <a:gd name="connsiteX2" fmla="*/ 3528392 w 3546680"/>
              <a:gd name="connsiteY2" fmla="*/ 1949296 h 1949296"/>
              <a:gd name="connsiteX3" fmla="*/ 0 w 3546680"/>
              <a:gd name="connsiteY3" fmla="*/ 1949296 h 1949296"/>
              <a:gd name="connsiteX4" fmla="*/ 0 w 3546680"/>
              <a:gd name="connsiteY4" fmla="*/ 5080 h 1949296"/>
              <a:gd name="connsiteX0" fmla="*/ 0 w 3528392"/>
              <a:gd name="connsiteY0" fmla="*/ 5080 h 1949296"/>
              <a:gd name="connsiteX1" fmla="*/ 3490800 w 3528392"/>
              <a:gd name="connsiteY1" fmla="*/ 0 h 1949296"/>
              <a:gd name="connsiteX2" fmla="*/ 3528392 w 3528392"/>
              <a:gd name="connsiteY2" fmla="*/ 1949296 h 1949296"/>
              <a:gd name="connsiteX3" fmla="*/ 0 w 3528392"/>
              <a:gd name="connsiteY3" fmla="*/ 1949296 h 1949296"/>
              <a:gd name="connsiteX4" fmla="*/ 0 w 3528392"/>
              <a:gd name="connsiteY4" fmla="*/ 5080 h 1949296"/>
              <a:gd name="connsiteX0" fmla="*/ 20320 w 3548712"/>
              <a:gd name="connsiteY0" fmla="*/ 5080 h 1954376"/>
              <a:gd name="connsiteX1" fmla="*/ 3511120 w 3548712"/>
              <a:gd name="connsiteY1" fmla="*/ 0 h 1954376"/>
              <a:gd name="connsiteX2" fmla="*/ 3548712 w 3548712"/>
              <a:gd name="connsiteY2" fmla="*/ 1949296 h 1954376"/>
              <a:gd name="connsiteX3" fmla="*/ 0 w 3548712"/>
              <a:gd name="connsiteY3" fmla="*/ 1954376 h 1954376"/>
              <a:gd name="connsiteX4" fmla="*/ 20320 w 3548712"/>
              <a:gd name="connsiteY4" fmla="*/ 5080 h 195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8712" h="1954376">
                <a:moveTo>
                  <a:pt x="20320" y="5080"/>
                </a:moveTo>
                <a:lnTo>
                  <a:pt x="3511120" y="0"/>
                </a:lnTo>
                <a:lnTo>
                  <a:pt x="3548712" y="1949296"/>
                </a:lnTo>
                <a:lnTo>
                  <a:pt x="0" y="1954376"/>
                </a:lnTo>
                <a:lnTo>
                  <a:pt x="20320" y="50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43208" y="5056625"/>
            <a:ext cx="1343624" cy="533752"/>
          </a:xfrm>
          <a:custGeom>
            <a:avLst/>
            <a:gdLst>
              <a:gd name="connsiteX0" fmla="*/ 0 w 3528392"/>
              <a:gd name="connsiteY0" fmla="*/ 0 h 1944216"/>
              <a:gd name="connsiteX1" fmla="*/ 3528392 w 3528392"/>
              <a:gd name="connsiteY1" fmla="*/ 0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28392"/>
              <a:gd name="connsiteY0" fmla="*/ 0 h 1944216"/>
              <a:gd name="connsiteX1" fmla="*/ 3500960 w 3528392"/>
              <a:gd name="connsiteY1" fmla="*/ 0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28392"/>
              <a:gd name="connsiteY0" fmla="*/ 0 h 1944216"/>
              <a:gd name="connsiteX1" fmla="*/ 3446096 w 3528392"/>
              <a:gd name="connsiteY1" fmla="*/ 18288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28392"/>
              <a:gd name="connsiteY0" fmla="*/ 0 h 1944216"/>
              <a:gd name="connsiteX1" fmla="*/ 3491816 w 3528392"/>
              <a:gd name="connsiteY1" fmla="*/ 0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28392"/>
              <a:gd name="connsiteY0" fmla="*/ 0 h 1944216"/>
              <a:gd name="connsiteX1" fmla="*/ 3464384 w 3528392"/>
              <a:gd name="connsiteY1" fmla="*/ 18288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28392"/>
              <a:gd name="connsiteY0" fmla="*/ 0 h 1944216"/>
              <a:gd name="connsiteX1" fmla="*/ 3500960 w 3528392"/>
              <a:gd name="connsiteY1" fmla="*/ 0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46680"/>
              <a:gd name="connsiteY0" fmla="*/ 5080 h 1949296"/>
              <a:gd name="connsiteX1" fmla="*/ 3546680 w 3546680"/>
              <a:gd name="connsiteY1" fmla="*/ 0 h 1949296"/>
              <a:gd name="connsiteX2" fmla="*/ 3528392 w 3546680"/>
              <a:gd name="connsiteY2" fmla="*/ 1949296 h 1949296"/>
              <a:gd name="connsiteX3" fmla="*/ 0 w 3546680"/>
              <a:gd name="connsiteY3" fmla="*/ 1949296 h 1949296"/>
              <a:gd name="connsiteX4" fmla="*/ 0 w 3546680"/>
              <a:gd name="connsiteY4" fmla="*/ 5080 h 1949296"/>
              <a:gd name="connsiteX0" fmla="*/ 0 w 3528392"/>
              <a:gd name="connsiteY0" fmla="*/ 5080 h 1949296"/>
              <a:gd name="connsiteX1" fmla="*/ 3490800 w 3528392"/>
              <a:gd name="connsiteY1" fmla="*/ 0 h 1949296"/>
              <a:gd name="connsiteX2" fmla="*/ 3528392 w 3528392"/>
              <a:gd name="connsiteY2" fmla="*/ 1949296 h 1949296"/>
              <a:gd name="connsiteX3" fmla="*/ 0 w 3528392"/>
              <a:gd name="connsiteY3" fmla="*/ 1949296 h 1949296"/>
              <a:gd name="connsiteX4" fmla="*/ 0 w 3528392"/>
              <a:gd name="connsiteY4" fmla="*/ 5080 h 1949296"/>
              <a:gd name="connsiteX0" fmla="*/ 20320 w 3548712"/>
              <a:gd name="connsiteY0" fmla="*/ 5080 h 1954376"/>
              <a:gd name="connsiteX1" fmla="*/ 3511120 w 3548712"/>
              <a:gd name="connsiteY1" fmla="*/ 0 h 1954376"/>
              <a:gd name="connsiteX2" fmla="*/ 3548712 w 3548712"/>
              <a:gd name="connsiteY2" fmla="*/ 1949296 h 1954376"/>
              <a:gd name="connsiteX3" fmla="*/ 0 w 3548712"/>
              <a:gd name="connsiteY3" fmla="*/ 1954376 h 1954376"/>
              <a:gd name="connsiteX4" fmla="*/ 20320 w 3548712"/>
              <a:gd name="connsiteY4" fmla="*/ 5080 h 1954376"/>
              <a:gd name="connsiteX0" fmla="*/ 0 w 3841335"/>
              <a:gd name="connsiteY0" fmla="*/ 78615 h 1954376"/>
              <a:gd name="connsiteX1" fmla="*/ 3803743 w 3841335"/>
              <a:gd name="connsiteY1" fmla="*/ 0 h 1954376"/>
              <a:gd name="connsiteX2" fmla="*/ 3841335 w 3841335"/>
              <a:gd name="connsiteY2" fmla="*/ 1949296 h 1954376"/>
              <a:gd name="connsiteX3" fmla="*/ 292623 w 3841335"/>
              <a:gd name="connsiteY3" fmla="*/ 1954376 h 1954376"/>
              <a:gd name="connsiteX4" fmla="*/ 0 w 3841335"/>
              <a:gd name="connsiteY4" fmla="*/ 78615 h 1954376"/>
              <a:gd name="connsiteX0" fmla="*/ 533544 w 4374879"/>
              <a:gd name="connsiteY0" fmla="*/ 78615 h 1949295"/>
              <a:gd name="connsiteX1" fmla="*/ 4337287 w 4374879"/>
              <a:gd name="connsiteY1" fmla="*/ 0 h 1949295"/>
              <a:gd name="connsiteX2" fmla="*/ 4374879 w 4374879"/>
              <a:gd name="connsiteY2" fmla="*/ 1949296 h 1949295"/>
              <a:gd name="connsiteX3" fmla="*/ 0 w 4374879"/>
              <a:gd name="connsiteY3" fmla="*/ 1035198 h 1949295"/>
              <a:gd name="connsiteX4" fmla="*/ 533544 w 4374879"/>
              <a:gd name="connsiteY4" fmla="*/ 78615 h 1949295"/>
              <a:gd name="connsiteX0" fmla="*/ 533544 w 4374879"/>
              <a:gd name="connsiteY0" fmla="*/ 0 h 1870682"/>
              <a:gd name="connsiteX1" fmla="*/ 1883822 w 4374879"/>
              <a:gd name="connsiteY1" fmla="*/ 316632 h 1870682"/>
              <a:gd name="connsiteX2" fmla="*/ 4374879 w 4374879"/>
              <a:gd name="connsiteY2" fmla="*/ 1870681 h 1870682"/>
              <a:gd name="connsiteX3" fmla="*/ 0 w 4374879"/>
              <a:gd name="connsiteY3" fmla="*/ 956583 h 1870682"/>
              <a:gd name="connsiteX4" fmla="*/ 533544 w 4374879"/>
              <a:gd name="connsiteY4" fmla="*/ 0 h 1870682"/>
              <a:gd name="connsiteX0" fmla="*/ 533544 w 4374879"/>
              <a:gd name="connsiteY0" fmla="*/ 0 h 1870680"/>
              <a:gd name="connsiteX1" fmla="*/ 3273284 w 4374879"/>
              <a:gd name="connsiteY1" fmla="*/ 13303 h 1870680"/>
              <a:gd name="connsiteX2" fmla="*/ 4374879 w 4374879"/>
              <a:gd name="connsiteY2" fmla="*/ 1870681 h 1870680"/>
              <a:gd name="connsiteX3" fmla="*/ 0 w 4374879"/>
              <a:gd name="connsiteY3" fmla="*/ 956583 h 1870680"/>
              <a:gd name="connsiteX4" fmla="*/ 533544 w 4374879"/>
              <a:gd name="connsiteY4" fmla="*/ 0 h 1870680"/>
              <a:gd name="connsiteX0" fmla="*/ 533544 w 3273284"/>
              <a:gd name="connsiteY0" fmla="*/ 0 h 956582"/>
              <a:gd name="connsiteX1" fmla="*/ 3273284 w 3273284"/>
              <a:gd name="connsiteY1" fmla="*/ 13303 h 956582"/>
              <a:gd name="connsiteX2" fmla="*/ 2059109 w 3273284"/>
              <a:gd name="connsiteY2" fmla="*/ 887161 h 956582"/>
              <a:gd name="connsiteX3" fmla="*/ 0 w 3273284"/>
              <a:gd name="connsiteY3" fmla="*/ 956583 h 956582"/>
              <a:gd name="connsiteX4" fmla="*/ 533544 w 3273284"/>
              <a:gd name="connsiteY4" fmla="*/ 0 h 956582"/>
              <a:gd name="connsiteX0" fmla="*/ 533544 w 3273284"/>
              <a:gd name="connsiteY0" fmla="*/ 0 h 960695"/>
              <a:gd name="connsiteX1" fmla="*/ 3273284 w 3273284"/>
              <a:gd name="connsiteY1" fmla="*/ 13303 h 960695"/>
              <a:gd name="connsiteX2" fmla="*/ 3035488 w 3273284"/>
              <a:gd name="connsiteY2" fmla="*/ 960695 h 960695"/>
              <a:gd name="connsiteX3" fmla="*/ 0 w 3273284"/>
              <a:gd name="connsiteY3" fmla="*/ 956583 h 960695"/>
              <a:gd name="connsiteX4" fmla="*/ 533544 w 3273284"/>
              <a:gd name="connsiteY4" fmla="*/ 0 h 960695"/>
              <a:gd name="connsiteX0" fmla="*/ 533544 w 3285802"/>
              <a:gd name="connsiteY0" fmla="*/ 0 h 960695"/>
              <a:gd name="connsiteX1" fmla="*/ 3285802 w 3285802"/>
              <a:gd name="connsiteY1" fmla="*/ 50070 h 960695"/>
              <a:gd name="connsiteX2" fmla="*/ 3035488 w 3285802"/>
              <a:gd name="connsiteY2" fmla="*/ 960695 h 960695"/>
              <a:gd name="connsiteX3" fmla="*/ 0 w 3285802"/>
              <a:gd name="connsiteY3" fmla="*/ 956583 h 960695"/>
              <a:gd name="connsiteX4" fmla="*/ 533544 w 3285802"/>
              <a:gd name="connsiteY4" fmla="*/ 0 h 960695"/>
              <a:gd name="connsiteX0" fmla="*/ 533544 w 3298320"/>
              <a:gd name="connsiteY0" fmla="*/ 0 h 960695"/>
              <a:gd name="connsiteX1" fmla="*/ 3298320 w 3298320"/>
              <a:gd name="connsiteY1" fmla="*/ 13303 h 960695"/>
              <a:gd name="connsiteX2" fmla="*/ 3035488 w 3298320"/>
              <a:gd name="connsiteY2" fmla="*/ 960695 h 960695"/>
              <a:gd name="connsiteX3" fmla="*/ 0 w 3298320"/>
              <a:gd name="connsiteY3" fmla="*/ 956583 h 960695"/>
              <a:gd name="connsiteX4" fmla="*/ 533544 w 3298320"/>
              <a:gd name="connsiteY4" fmla="*/ 0 h 960695"/>
              <a:gd name="connsiteX0" fmla="*/ 433403 w 3198179"/>
              <a:gd name="connsiteY0" fmla="*/ 0 h 960695"/>
              <a:gd name="connsiteX1" fmla="*/ 3198179 w 3198179"/>
              <a:gd name="connsiteY1" fmla="*/ 13303 h 960695"/>
              <a:gd name="connsiteX2" fmla="*/ 2935347 w 3198179"/>
              <a:gd name="connsiteY2" fmla="*/ 960695 h 960695"/>
              <a:gd name="connsiteX3" fmla="*/ 0 w 3198179"/>
              <a:gd name="connsiteY3" fmla="*/ 947390 h 960695"/>
              <a:gd name="connsiteX4" fmla="*/ 433403 w 3198179"/>
              <a:gd name="connsiteY4" fmla="*/ 0 h 960695"/>
              <a:gd name="connsiteX0" fmla="*/ 508509 w 3273285"/>
              <a:gd name="connsiteY0" fmla="*/ 0 h 960695"/>
              <a:gd name="connsiteX1" fmla="*/ 3273285 w 3273285"/>
              <a:gd name="connsiteY1" fmla="*/ 13303 h 960695"/>
              <a:gd name="connsiteX2" fmla="*/ 3010453 w 3273285"/>
              <a:gd name="connsiteY2" fmla="*/ 960695 h 960695"/>
              <a:gd name="connsiteX3" fmla="*/ 0 w 3273285"/>
              <a:gd name="connsiteY3" fmla="*/ 947390 h 960695"/>
              <a:gd name="connsiteX4" fmla="*/ 508509 w 3273285"/>
              <a:gd name="connsiteY4" fmla="*/ 0 h 960695"/>
              <a:gd name="connsiteX0" fmla="*/ 546062 w 3310838"/>
              <a:gd name="connsiteY0" fmla="*/ 0 h 965774"/>
              <a:gd name="connsiteX1" fmla="*/ 3310838 w 3310838"/>
              <a:gd name="connsiteY1" fmla="*/ 13303 h 965774"/>
              <a:gd name="connsiteX2" fmla="*/ 3048006 w 3310838"/>
              <a:gd name="connsiteY2" fmla="*/ 960695 h 965774"/>
              <a:gd name="connsiteX3" fmla="*/ 0 w 3310838"/>
              <a:gd name="connsiteY3" fmla="*/ 965774 h 965774"/>
              <a:gd name="connsiteX4" fmla="*/ 546062 w 3310838"/>
              <a:gd name="connsiteY4" fmla="*/ 0 h 96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0838" h="965774">
                <a:moveTo>
                  <a:pt x="546062" y="0"/>
                </a:moveTo>
                <a:lnTo>
                  <a:pt x="3310838" y="13303"/>
                </a:lnTo>
                <a:lnTo>
                  <a:pt x="3048006" y="960695"/>
                </a:lnTo>
                <a:lnTo>
                  <a:pt x="0" y="965774"/>
                </a:lnTo>
                <a:lnTo>
                  <a:pt x="546062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161455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47664" y="0"/>
            <a:ext cx="7596336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060919" y="1268760"/>
            <a:ext cx="6625881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071263" y="1844824"/>
            <a:ext cx="6625881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_krkE1-OtCM?feature=oembed" TargetMode="External"/><Relationship Id="rId4" Type="http://schemas.openxmlformats.org/officeDocument/2006/relationships/hyperlink" Target="https://youtu.be/_krkE1-OtC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7030" y="4278168"/>
            <a:ext cx="363893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ALBAN BOGDAN-VALENTIN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BOTEJARU STEFAN ANDREI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GRUPA 10LF301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505062" y="1844824"/>
            <a:ext cx="363893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APLICATIE DE CHAT</a:t>
            </a: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23912A09-849E-423C-9DD2-4CFB158FD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81" t="19201" r="30878" b="37400"/>
          <a:stretch/>
        </p:blipFill>
        <p:spPr>
          <a:xfrm>
            <a:off x="1115615" y="1628800"/>
            <a:ext cx="3661627" cy="2088232"/>
          </a:xfrm>
          <a:prstGeom prst="rect">
            <a:avLst/>
          </a:prstGeom>
        </p:spPr>
      </p:pic>
      <p:pic>
        <p:nvPicPr>
          <p:cNvPr id="27" name="Substituent imagine 26">
            <a:extLst>
              <a:ext uri="{FF2B5EF4-FFF2-40B4-BE49-F238E27FC236}">
                <a16:creationId xmlns:a16="http://schemas.microsoft.com/office/drawing/2014/main" id="{0135AA5C-DB39-4B31-B3E8-69EFB179AB3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03" b="36303"/>
          <a:stretch>
            <a:fillRect/>
          </a:stretch>
        </p:blipFill>
        <p:spPr>
          <a:xfrm>
            <a:off x="343210" y="5056625"/>
            <a:ext cx="1359355" cy="540000"/>
          </a:xfrm>
        </p:spPr>
      </p:pic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6856" y="260648"/>
            <a:ext cx="9144000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server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57200" y="1357951"/>
            <a:ext cx="8229600" cy="4483763"/>
          </a:xfrm>
        </p:spPr>
        <p:txBody>
          <a:bodyPr/>
          <a:lstStyle/>
          <a:p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Dupa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cum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aminteam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,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pentru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inregistrare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si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logare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,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aplicatia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se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conecteaza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la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baza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de date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si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,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folosind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query-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uri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,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primeste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informatiile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necesare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:</a:t>
            </a:r>
          </a:p>
          <a:p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Pentru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inregistrare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:</a:t>
            </a:r>
            <a:endParaRPr lang="ko-KR" altLang="en-US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2ED46B73-002D-43C8-8C3C-9C273FD09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492896"/>
            <a:ext cx="5236413" cy="42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04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6856" y="260648"/>
            <a:ext cx="9144000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server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57200" y="1357951"/>
            <a:ext cx="8229600" cy="4483763"/>
          </a:xfrm>
        </p:spPr>
        <p:txBody>
          <a:bodyPr/>
          <a:lstStyle/>
          <a:p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Pentru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conectare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:</a:t>
            </a:r>
            <a:endParaRPr lang="ko-KR" altLang="en-US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09B8972E-7D6E-4222-ACC7-B2BB56160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892626"/>
            <a:ext cx="6808066" cy="473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57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0"/>
            <a:ext cx="7596336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client</a:t>
            </a:r>
            <a:endParaRPr lang="ko-KR" alt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>
          <a:xfrm>
            <a:off x="1907704" y="908720"/>
            <a:ext cx="6625881" cy="4507905"/>
          </a:xfrm>
        </p:spPr>
        <p:txBody>
          <a:bodyPr/>
          <a:lstStyle/>
          <a:p>
            <a:r>
              <a:rPr lang="en-GB" altLang="ko-KR" dirty="0">
                <a:latin typeface="Arial" pitchFamily="34" charset="0"/>
                <a:cs typeface="Arial" pitchFamily="34" charset="0"/>
              </a:rPr>
              <a:t>In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partea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de client am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lucrat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pe cat cu JavaFX pe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atat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si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cu Swing. JavaFX se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foloseste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fisiere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.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fxml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care pot fi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usor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editate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in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diferite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programe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, in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cazul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nostru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, am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folosit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SceneBuilder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: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Imagine 9">
            <a:extLst>
              <a:ext uri="{FF2B5EF4-FFF2-40B4-BE49-F238E27FC236}">
                <a16:creationId xmlns:a16="http://schemas.microsoft.com/office/drawing/2014/main" id="{D8DA84C3-D8DA-41FD-820B-8757A94E59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361" y="1978234"/>
            <a:ext cx="6732240" cy="37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0"/>
            <a:ext cx="7596336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client</a:t>
            </a:r>
            <a:endParaRPr lang="ko-KR" alt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0"/>
          </p:nvPr>
        </p:nvSpPr>
        <p:spPr>
          <a:xfrm>
            <a:off x="1907704" y="908720"/>
            <a:ext cx="6625881" cy="4507905"/>
          </a:xfrm>
        </p:spPr>
        <p:txBody>
          <a:bodyPr/>
          <a:lstStyle/>
          <a:p>
            <a:r>
              <a:rPr lang="en-GB" altLang="ko-KR" dirty="0">
                <a:latin typeface="Arial" pitchFamily="34" charset="0"/>
                <a:cs typeface="Arial" pitchFamily="34" charset="0"/>
              </a:rPr>
              <a:t>In JavaFX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putem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defini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elementele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(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butoane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,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casute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introdus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text etc.)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pentru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a le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putea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utiliza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ulterior in cod. De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asemenea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trebuie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sa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setam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pentru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butoane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o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actiune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reprezentata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de o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procedura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/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functie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din cod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si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o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clasa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corespunzatoare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unei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scene: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54444531-B543-4906-9140-499E334F9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19" t="25527"/>
          <a:stretch/>
        </p:blipFill>
        <p:spPr>
          <a:xfrm>
            <a:off x="1763688" y="2249461"/>
            <a:ext cx="4396682" cy="3699819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A8DD9DD5-57C4-4E33-BA8D-BD8945D317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5" t="43000" r="22392" b="45800"/>
          <a:stretch/>
        </p:blipFill>
        <p:spPr>
          <a:xfrm>
            <a:off x="4572000" y="3293273"/>
            <a:ext cx="4396682" cy="576064"/>
          </a:xfrm>
          <a:prstGeom prst="rect">
            <a:avLst/>
          </a:prstGeom>
        </p:spPr>
      </p:pic>
      <p:sp>
        <p:nvSpPr>
          <p:cNvPr id="7" name="Dreptunghi 6">
            <a:extLst>
              <a:ext uri="{FF2B5EF4-FFF2-40B4-BE49-F238E27FC236}">
                <a16:creationId xmlns:a16="http://schemas.microsoft.com/office/drawing/2014/main" id="{E0AA6874-C2AD-4B3B-84E9-121AAC371772}"/>
              </a:ext>
            </a:extLst>
          </p:cNvPr>
          <p:cNvSpPr/>
          <p:nvPr/>
        </p:nvSpPr>
        <p:spPr>
          <a:xfrm>
            <a:off x="4572000" y="2609501"/>
            <a:ext cx="864096" cy="26772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Dreptunghi 10">
            <a:extLst>
              <a:ext uri="{FF2B5EF4-FFF2-40B4-BE49-F238E27FC236}">
                <a16:creationId xmlns:a16="http://schemas.microsoft.com/office/drawing/2014/main" id="{220BD95C-7FBE-45B1-AA35-2D01B80CE210}"/>
              </a:ext>
            </a:extLst>
          </p:cNvPr>
          <p:cNvSpPr/>
          <p:nvPr/>
        </p:nvSpPr>
        <p:spPr>
          <a:xfrm>
            <a:off x="5436096" y="3401588"/>
            <a:ext cx="432048" cy="14401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ector drept cu săgeată 8">
            <a:extLst>
              <a:ext uri="{FF2B5EF4-FFF2-40B4-BE49-F238E27FC236}">
                <a16:creationId xmlns:a16="http://schemas.microsoft.com/office/drawing/2014/main" id="{49A4ED7A-DEA3-4CE7-AB40-436798806C3B}"/>
              </a:ext>
            </a:extLst>
          </p:cNvPr>
          <p:cNvCxnSpPr/>
          <p:nvPr/>
        </p:nvCxnSpPr>
        <p:spPr>
          <a:xfrm>
            <a:off x="5220072" y="2877223"/>
            <a:ext cx="504056" cy="52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Imagine 14">
            <a:extLst>
              <a:ext uri="{FF2B5EF4-FFF2-40B4-BE49-F238E27FC236}">
                <a16:creationId xmlns:a16="http://schemas.microsoft.com/office/drawing/2014/main" id="{862E829F-1F02-417D-9B8F-1E05B8F91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12" t="16667" r="48425" b="55438"/>
          <a:stretch/>
        </p:blipFill>
        <p:spPr>
          <a:xfrm>
            <a:off x="6424406" y="4099370"/>
            <a:ext cx="2326727" cy="1749897"/>
          </a:xfrm>
          <a:prstGeom prst="rect">
            <a:avLst/>
          </a:prstGeom>
        </p:spPr>
      </p:pic>
      <p:pic>
        <p:nvPicPr>
          <p:cNvPr id="17" name="Imagine 16">
            <a:extLst>
              <a:ext uri="{FF2B5EF4-FFF2-40B4-BE49-F238E27FC236}">
                <a16:creationId xmlns:a16="http://schemas.microsoft.com/office/drawing/2014/main" id="{B2879960-F199-420A-900C-B2EB27EE57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625" b="79207"/>
          <a:stretch/>
        </p:blipFill>
        <p:spPr>
          <a:xfrm>
            <a:off x="6552043" y="2034789"/>
            <a:ext cx="2591957" cy="11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47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0"/>
            <a:ext cx="7596336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client</a:t>
            </a:r>
            <a:endParaRPr lang="ko-KR" alt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B64617A-44C6-452A-B113-64AA583C23F6}"/>
              </a:ext>
            </a:extLst>
          </p:cNvPr>
          <p:cNvSpPr txBox="1">
            <a:spLocks/>
          </p:cNvSpPr>
          <p:nvPr/>
        </p:nvSpPr>
        <p:spPr>
          <a:xfrm>
            <a:off x="1907704" y="1098520"/>
            <a:ext cx="6625881" cy="4507905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ko-KR" dirty="0">
                <a:latin typeface="Arial" pitchFamily="34" charset="0"/>
                <a:cs typeface="Arial" pitchFamily="34" charset="0"/>
              </a:rPr>
              <a:t>Ne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folosim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de o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clasa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ChatClient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care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va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transforma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cererile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utilizatorului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in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tokeni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pe care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serverul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ii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va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folosi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: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B20C17C0-7837-408A-A593-13BCFC0A8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5" t="17801" r="6676" b="38800"/>
          <a:stretch/>
        </p:blipFill>
        <p:spPr>
          <a:xfrm>
            <a:off x="1907704" y="2020324"/>
            <a:ext cx="6962914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5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0"/>
            <a:ext cx="7596336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client</a:t>
            </a:r>
            <a:endParaRPr lang="ko-KR" alt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B64617A-44C6-452A-B113-64AA583C23F6}"/>
              </a:ext>
            </a:extLst>
          </p:cNvPr>
          <p:cNvSpPr txBox="1">
            <a:spLocks/>
          </p:cNvSpPr>
          <p:nvPr/>
        </p:nvSpPr>
        <p:spPr>
          <a:xfrm>
            <a:off x="1907704" y="1098520"/>
            <a:ext cx="6625881" cy="4507905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ko-KR" dirty="0" err="1">
                <a:latin typeface="Arial" pitchFamily="34" charset="0"/>
                <a:cs typeface="Arial" pitchFamily="34" charset="0"/>
              </a:rPr>
              <a:t>Aceasta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se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ocupa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de:</a:t>
            </a:r>
          </a:p>
          <a:p>
            <a:r>
              <a:rPr lang="en-GB" altLang="ko-KR" dirty="0" err="1">
                <a:latin typeface="Arial" pitchFamily="34" charset="0"/>
                <a:cs typeface="Arial" pitchFamily="34" charset="0"/>
              </a:rPr>
              <a:t>Conectarea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la server:</a:t>
            </a: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r>
              <a:rPr lang="en-GB" altLang="ko-KR" dirty="0">
                <a:latin typeface="Arial" pitchFamily="34" charset="0"/>
                <a:cs typeface="Arial" pitchFamily="34" charset="0"/>
              </a:rPr>
              <a:t> 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Logare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user:</a:t>
            </a: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2D9D5C3F-383D-4722-8C46-F5ADE25A7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33201" r="12988" b="30400"/>
          <a:stretch/>
        </p:blipFill>
        <p:spPr>
          <a:xfrm>
            <a:off x="2267744" y="1772816"/>
            <a:ext cx="5112568" cy="1872208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011D4A2C-5024-4F11-87F5-BCBCC575C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5" t="23400" r="25588" b="36000"/>
          <a:stretch/>
        </p:blipFill>
        <p:spPr>
          <a:xfrm>
            <a:off x="2267744" y="4077072"/>
            <a:ext cx="5112568" cy="260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14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0"/>
            <a:ext cx="7596336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client</a:t>
            </a:r>
            <a:endParaRPr lang="ko-KR" alt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B64617A-44C6-452A-B113-64AA583C23F6}"/>
              </a:ext>
            </a:extLst>
          </p:cNvPr>
          <p:cNvSpPr txBox="1">
            <a:spLocks/>
          </p:cNvSpPr>
          <p:nvPr/>
        </p:nvSpPr>
        <p:spPr>
          <a:xfrm>
            <a:off x="1907704" y="869732"/>
            <a:ext cx="6625881" cy="4507905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ko-KR" dirty="0" err="1">
                <a:latin typeface="Arial" pitchFamily="34" charset="0"/>
                <a:cs typeface="Arial" pitchFamily="34" charset="0"/>
              </a:rPr>
              <a:t>Inregistrare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user:</a:t>
            </a: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r>
              <a:rPr lang="en-GB" altLang="ko-KR" dirty="0">
                <a:latin typeface="Arial" pitchFamily="34" charset="0"/>
                <a:cs typeface="Arial" pitchFamily="34" charset="0"/>
              </a:rPr>
              <a:t>Online/offline:</a:t>
            </a: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F889A8A3-5BDB-4853-A4A6-EA5162B3B0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25012" r="20863" b="33200"/>
          <a:stretch/>
        </p:blipFill>
        <p:spPr>
          <a:xfrm>
            <a:off x="2267744" y="1268760"/>
            <a:ext cx="5297687" cy="2592288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E94BD264-7B39-45E8-B8F6-5D18FD769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8" t="33201" r="9050" b="31800"/>
          <a:stretch/>
        </p:blipFill>
        <p:spPr>
          <a:xfrm>
            <a:off x="2267744" y="4491997"/>
            <a:ext cx="54006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74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0"/>
            <a:ext cx="7596336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client</a:t>
            </a:r>
            <a:endParaRPr lang="ko-KR" alt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B64617A-44C6-452A-B113-64AA583C23F6}"/>
              </a:ext>
            </a:extLst>
          </p:cNvPr>
          <p:cNvSpPr txBox="1">
            <a:spLocks/>
          </p:cNvSpPr>
          <p:nvPr/>
        </p:nvSpPr>
        <p:spPr>
          <a:xfrm>
            <a:off x="1907704" y="869732"/>
            <a:ext cx="6625881" cy="4507905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ko-KR" dirty="0" err="1">
                <a:latin typeface="Arial" pitchFamily="34" charset="0"/>
                <a:cs typeface="Arial" pitchFamily="34" charset="0"/>
              </a:rPr>
              <a:t>Mesaje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:</a:t>
            </a: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43622A57-1A76-49DA-ABF8-88F38A85A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8" t="29000" r="10625" b="57000"/>
          <a:stretch/>
        </p:blipFill>
        <p:spPr>
          <a:xfrm>
            <a:off x="1403648" y="1229916"/>
            <a:ext cx="5544616" cy="720080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202AD879-79F5-43DD-B19D-BFEB5922C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92" t="16827" r="12219" b="15023"/>
          <a:stretch/>
        </p:blipFill>
        <p:spPr>
          <a:xfrm>
            <a:off x="1430017" y="3303704"/>
            <a:ext cx="5184576" cy="3499792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158048DF-B04A-461B-9896-D7EA661F4B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00" t="27672" r="2751" b="45800"/>
          <a:stretch/>
        </p:blipFill>
        <p:spPr>
          <a:xfrm>
            <a:off x="1403648" y="1939246"/>
            <a:ext cx="6048672" cy="1364458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75E647D2-6878-4693-BCAC-DC7A2B47BC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75" t="29000" r="2751" b="44472"/>
          <a:stretch/>
        </p:blipFill>
        <p:spPr>
          <a:xfrm>
            <a:off x="6372200" y="1924004"/>
            <a:ext cx="5904656" cy="136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22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0"/>
            <a:ext cx="7596336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client</a:t>
            </a:r>
            <a:endParaRPr lang="ko-KR" altLang="en-US" dirty="0"/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C92932FE-11F3-485B-97D6-3E89F0EF7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35" t="6782" r="1971" b="3779"/>
          <a:stretch/>
        </p:blipFill>
        <p:spPr>
          <a:xfrm>
            <a:off x="2052292" y="1772816"/>
            <a:ext cx="6336704" cy="4471488"/>
          </a:xfrm>
          <a:prstGeom prst="rect">
            <a:avLst/>
          </a:prstGeom>
        </p:spPr>
      </p:pic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B64617A-44C6-452A-B113-64AA583C23F6}"/>
              </a:ext>
            </a:extLst>
          </p:cNvPr>
          <p:cNvSpPr txBox="1">
            <a:spLocks/>
          </p:cNvSpPr>
          <p:nvPr/>
        </p:nvSpPr>
        <p:spPr>
          <a:xfrm>
            <a:off x="1907704" y="908720"/>
            <a:ext cx="6625881" cy="4507905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ko-KR" dirty="0" err="1">
                <a:latin typeface="Arial" pitchFamily="34" charset="0"/>
                <a:cs typeface="Arial" pitchFamily="34" charset="0"/>
              </a:rPr>
              <a:t>Clientul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este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intampinat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initial cu o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fereastra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de login,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dar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daca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acesta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nu are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cont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deja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poate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apasa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pe un text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pentru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a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deschide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o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fereastra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in care se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poate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inregistra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: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98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0"/>
            <a:ext cx="7596336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client</a:t>
            </a:r>
            <a:endParaRPr lang="ko-KR" alt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B64617A-44C6-452A-B113-64AA583C23F6}"/>
              </a:ext>
            </a:extLst>
          </p:cNvPr>
          <p:cNvSpPr txBox="1">
            <a:spLocks/>
          </p:cNvSpPr>
          <p:nvPr/>
        </p:nvSpPr>
        <p:spPr>
          <a:xfrm>
            <a:off x="1907704" y="980728"/>
            <a:ext cx="6625881" cy="4507905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ko-KR" dirty="0" err="1">
                <a:latin typeface="Arial" pitchFamily="34" charset="0"/>
                <a:cs typeface="Arial" pitchFamily="34" charset="0"/>
              </a:rPr>
              <a:t>Fereastra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la care se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trece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dupa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o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conectare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reusita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este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cea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cu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ceilalti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utilizatori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online: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A84146EC-CEF1-4E1F-AB1B-DBFF950CAB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44" y="1772816"/>
            <a:ext cx="6364199" cy="35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32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6856" y="260648"/>
            <a:ext cx="9144000" cy="1069514"/>
          </a:xfrm>
        </p:spPr>
        <p:txBody>
          <a:bodyPr/>
          <a:lstStyle/>
          <a:p>
            <a:r>
              <a:rPr lang="en-US" altLang="ko-KR" dirty="0" err="1"/>
              <a:t>Descriere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67544" y="1278092"/>
            <a:ext cx="8229600" cy="4483763"/>
          </a:xfrm>
        </p:spPr>
        <p:txBody>
          <a:bodyPr/>
          <a:lstStyle/>
          <a:p>
            <a:r>
              <a:rPr lang="en-GB" altLang="ko-KR" sz="2400" dirty="0">
                <a:latin typeface="Arial" pitchFamily="34" charset="0"/>
                <a:cs typeface="Arial" pitchFamily="34" charset="0"/>
              </a:rPr>
              <a:t>Am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realizat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o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aplicatie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de chatting, care se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bazeaza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pe o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conexiune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de tip client – server,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aplicatia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are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fereastra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de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inregistrare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si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de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logare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care sunt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conectate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la o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baza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de date (PostgreSQL).</a:t>
            </a:r>
          </a:p>
          <a:p>
            <a:endParaRPr lang="en-GB" altLang="ko-KR" sz="2400" dirty="0">
              <a:latin typeface="Arial" pitchFamily="34" charset="0"/>
              <a:cs typeface="Arial" pitchFamily="34" charset="0"/>
            </a:endParaRPr>
          </a:p>
          <a:p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Dupa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o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logare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cu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succes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,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utilizatorul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poate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trimite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mesaje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celorlalti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utilizatori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conectati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in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timp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real.</a:t>
            </a:r>
          </a:p>
          <a:p>
            <a:endParaRPr lang="en-GB" altLang="ko-KR" sz="2400" dirty="0">
              <a:latin typeface="Arial" pitchFamily="34" charset="0"/>
              <a:cs typeface="Arial" pitchFamily="34" charset="0"/>
            </a:endParaRPr>
          </a:p>
          <a:p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Partea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grafica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este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realizata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cu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ajutorul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JavaFX </a:t>
            </a:r>
            <a:r>
              <a:rPr lang="en-GB" altLang="ko-KR" sz="2400" dirty="0" err="1">
                <a:latin typeface="Arial" pitchFamily="34" charset="0"/>
                <a:cs typeface="Arial" pitchFamily="34" charset="0"/>
              </a:rPr>
              <a:t>si</a:t>
            </a:r>
            <a:r>
              <a:rPr lang="en-GB" altLang="ko-KR" sz="2400" dirty="0">
                <a:latin typeface="Arial" pitchFamily="34" charset="0"/>
                <a:cs typeface="Arial" pitchFamily="34" charset="0"/>
              </a:rPr>
              <a:t> Swing.</a:t>
            </a:r>
            <a:endParaRPr lang="ko-KR" alt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0"/>
            <a:ext cx="7596336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client</a:t>
            </a:r>
            <a:endParaRPr lang="ko-KR" alt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B64617A-44C6-452A-B113-64AA583C23F6}"/>
              </a:ext>
            </a:extLst>
          </p:cNvPr>
          <p:cNvSpPr txBox="1">
            <a:spLocks/>
          </p:cNvSpPr>
          <p:nvPr/>
        </p:nvSpPr>
        <p:spPr>
          <a:xfrm>
            <a:off x="1907704" y="980728"/>
            <a:ext cx="6625881" cy="4507905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ko-KR" dirty="0">
                <a:latin typeface="Arial" pitchFamily="34" charset="0"/>
                <a:cs typeface="Arial" pitchFamily="34" charset="0"/>
              </a:rPr>
              <a:t>La o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dubla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apasare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a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numelui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utilizatorului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cu care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dorim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sa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conversam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,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deschidem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o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casuta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de chat in care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putem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trimite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si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primi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mesaje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in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timp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real.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E222F244-D984-4811-BB3F-5C3D7B9236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687" y="1721346"/>
            <a:ext cx="7388313" cy="4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74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0"/>
            <a:ext cx="7596336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client</a:t>
            </a:r>
            <a:endParaRPr lang="ko-KR" alt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B64617A-44C6-452A-B113-64AA583C23F6}"/>
              </a:ext>
            </a:extLst>
          </p:cNvPr>
          <p:cNvSpPr txBox="1">
            <a:spLocks/>
          </p:cNvSpPr>
          <p:nvPr/>
        </p:nvSpPr>
        <p:spPr>
          <a:xfrm>
            <a:off x="1907704" y="908720"/>
            <a:ext cx="6625881" cy="4507905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ko-KR" dirty="0">
                <a:latin typeface="Arial" pitchFamily="34" charset="0"/>
                <a:cs typeface="Arial" pitchFamily="34" charset="0"/>
              </a:rPr>
              <a:t>Pe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parte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de cod, la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apasarea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butonului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de “Log In”, se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preiau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informatiile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din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cele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doua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chenare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inserare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text, se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verifica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in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baza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de date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daca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acestea</a:t>
            </a:r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r>
              <a:rPr lang="en-GB" altLang="ko-KR" dirty="0">
                <a:latin typeface="Arial" pitchFamily="34" charset="0"/>
                <a:cs typeface="Arial" pitchFamily="34" charset="0"/>
              </a:rPr>
              <a:t>sunt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valide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, se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conecteaza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clientul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la server,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si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se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trece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la o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alta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fereastra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. 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6CAFB609-C2BC-4AC6-BD2D-23782E6465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88" t="9364" r="2750" b="9760"/>
          <a:stretch/>
        </p:blipFill>
        <p:spPr>
          <a:xfrm>
            <a:off x="2123728" y="2420888"/>
            <a:ext cx="5976664" cy="4176464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9F7110CD-BAF5-4117-9F5F-C0F3962EF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00" t="31800" b="62600"/>
          <a:stretch/>
        </p:blipFill>
        <p:spPr>
          <a:xfrm>
            <a:off x="1655168" y="1978234"/>
            <a:ext cx="7488832" cy="34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09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0"/>
            <a:ext cx="7596336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client</a:t>
            </a:r>
            <a:endParaRPr lang="ko-KR" alt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B64617A-44C6-452A-B113-64AA583C23F6}"/>
              </a:ext>
            </a:extLst>
          </p:cNvPr>
          <p:cNvSpPr txBox="1">
            <a:spLocks/>
          </p:cNvSpPr>
          <p:nvPr/>
        </p:nvSpPr>
        <p:spPr>
          <a:xfrm>
            <a:off x="1907704" y="980728"/>
            <a:ext cx="6625881" cy="4507905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ko-KR" dirty="0">
                <a:latin typeface="Arial" pitchFamily="34" charset="0"/>
                <a:cs typeface="Arial" pitchFamily="34" charset="0"/>
              </a:rPr>
              <a:t>Pe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apasarea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acelui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text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pentru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inregistrare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se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trece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la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fereastra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inregistrare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GB" altLang="ko-KR" dirty="0">
                <a:latin typeface="Arial" pitchFamily="34" charset="0"/>
                <a:cs typeface="Arial" pitchFamily="34" charset="0"/>
              </a:rPr>
              <a:t>Pe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aceasta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fereastra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la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apasarea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butonului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inregistrare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se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intampla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urmatoarele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: se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verifica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in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baza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de date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daca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exista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deja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userul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cu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datele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inserate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,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daca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nu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acesta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va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fi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adaugat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in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baza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de date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existenta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si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se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poate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conecta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imediat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.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02C43DE3-4BD7-49FA-A35A-6DF4A58BD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13" t="37400" r="9838" b="11357"/>
          <a:stretch/>
        </p:blipFill>
        <p:spPr>
          <a:xfrm>
            <a:off x="2627784" y="2348880"/>
            <a:ext cx="5472608" cy="26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46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0"/>
            <a:ext cx="7596336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client</a:t>
            </a:r>
            <a:endParaRPr lang="ko-KR" alt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B64617A-44C6-452A-B113-64AA583C23F6}"/>
              </a:ext>
            </a:extLst>
          </p:cNvPr>
          <p:cNvSpPr txBox="1">
            <a:spLocks/>
          </p:cNvSpPr>
          <p:nvPr/>
        </p:nvSpPr>
        <p:spPr>
          <a:xfrm>
            <a:off x="1907704" y="1098520"/>
            <a:ext cx="6625881" cy="4507905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ko-KR" dirty="0" err="1">
                <a:latin typeface="Arial" pitchFamily="34" charset="0"/>
                <a:cs typeface="Arial" pitchFamily="34" charset="0"/>
              </a:rPr>
              <a:t>Aici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adaugam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fereastra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cu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useri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,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dupa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avem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,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deci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, o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conectare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reusita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.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F5C4AFB6-6B97-4405-8D20-B8E1B0B017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14" t="23194" r="10212" b="41600"/>
          <a:stretch/>
        </p:blipFill>
        <p:spPr>
          <a:xfrm>
            <a:off x="1670989" y="1628800"/>
            <a:ext cx="7488832" cy="27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43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0"/>
            <a:ext cx="7596336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client</a:t>
            </a:r>
            <a:endParaRPr lang="ko-KR" alt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B64617A-44C6-452A-B113-64AA583C23F6}"/>
              </a:ext>
            </a:extLst>
          </p:cNvPr>
          <p:cNvSpPr txBox="1">
            <a:spLocks/>
          </p:cNvSpPr>
          <p:nvPr/>
        </p:nvSpPr>
        <p:spPr>
          <a:xfrm>
            <a:off x="1907704" y="869732"/>
            <a:ext cx="6625881" cy="4507905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B093091E-290A-4286-8B36-700ABF9A1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0" t="8922" r="31476" b="8915"/>
          <a:stretch/>
        </p:blipFill>
        <p:spPr>
          <a:xfrm>
            <a:off x="2268315" y="1939246"/>
            <a:ext cx="5904657" cy="4226059"/>
          </a:xfrm>
          <a:prstGeom prst="rect">
            <a:avLst/>
          </a:prstGeom>
        </p:spPr>
      </p:pic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43B98BC-2CB6-4B3A-9A3F-33D9C3827564}"/>
              </a:ext>
            </a:extLst>
          </p:cNvPr>
          <p:cNvSpPr txBox="1">
            <a:spLocks/>
          </p:cNvSpPr>
          <p:nvPr/>
        </p:nvSpPr>
        <p:spPr>
          <a:xfrm>
            <a:off x="1619672" y="1038016"/>
            <a:ext cx="6625881" cy="4507905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ko-KR" dirty="0" err="1">
                <a:latin typeface="Arial" pitchFamily="34" charset="0"/>
                <a:cs typeface="Arial" pitchFamily="34" charset="0"/>
              </a:rPr>
              <a:t>Avem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o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clasa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UserListPanel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derivata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din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Jpanel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in care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adaugam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diferite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elemente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grafice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, cat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si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utilizatorii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care s-au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conectat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si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cei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care au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iesit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. 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988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0"/>
            <a:ext cx="7596336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client</a:t>
            </a:r>
            <a:endParaRPr lang="ko-KR" alt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B64617A-44C6-452A-B113-64AA583C23F6}"/>
              </a:ext>
            </a:extLst>
          </p:cNvPr>
          <p:cNvSpPr txBox="1">
            <a:spLocks/>
          </p:cNvSpPr>
          <p:nvPr/>
        </p:nvSpPr>
        <p:spPr>
          <a:xfrm>
            <a:off x="1907704" y="869732"/>
            <a:ext cx="6625881" cy="4507905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43B98BC-2CB6-4B3A-9A3F-33D9C3827564}"/>
              </a:ext>
            </a:extLst>
          </p:cNvPr>
          <p:cNvSpPr txBox="1">
            <a:spLocks/>
          </p:cNvSpPr>
          <p:nvPr/>
        </p:nvSpPr>
        <p:spPr>
          <a:xfrm>
            <a:off x="1619672" y="1038016"/>
            <a:ext cx="6625881" cy="4507905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510EF12D-CD86-4768-BD55-57BA77D2A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3" t="9031" r="29325" b="10613"/>
          <a:stretch/>
        </p:blipFill>
        <p:spPr>
          <a:xfrm>
            <a:off x="2088296" y="1173432"/>
            <a:ext cx="5688632" cy="413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32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0"/>
            <a:ext cx="7596336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client</a:t>
            </a:r>
            <a:endParaRPr lang="ko-KR" alt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B64617A-44C6-452A-B113-64AA583C23F6}"/>
              </a:ext>
            </a:extLst>
          </p:cNvPr>
          <p:cNvSpPr txBox="1">
            <a:spLocks/>
          </p:cNvSpPr>
          <p:nvPr/>
        </p:nvSpPr>
        <p:spPr>
          <a:xfrm>
            <a:off x="1907704" y="869732"/>
            <a:ext cx="6625881" cy="4507905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43B98BC-2CB6-4B3A-9A3F-33D9C3827564}"/>
              </a:ext>
            </a:extLst>
          </p:cNvPr>
          <p:cNvSpPr txBox="1">
            <a:spLocks/>
          </p:cNvSpPr>
          <p:nvPr/>
        </p:nvSpPr>
        <p:spPr>
          <a:xfrm>
            <a:off x="1619672" y="1038016"/>
            <a:ext cx="6625881" cy="4507905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ko-KR" dirty="0">
                <a:latin typeface="Arial" pitchFamily="34" charset="0"/>
                <a:cs typeface="Arial" pitchFamily="34" charset="0"/>
              </a:rPr>
              <a:t>Pe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apasarea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butonului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de disconnect,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clientul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se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poate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deconecta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,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si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la o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dubla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apasare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a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numelui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unui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utilizator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online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putem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deschide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casuta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de chatting.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49459F60-9EAC-4E0E-A2D8-B2C4A6736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0" t="13601" r="22438" b="10801"/>
          <a:stretch/>
        </p:blipFill>
        <p:spPr>
          <a:xfrm>
            <a:off x="1763688" y="1870688"/>
            <a:ext cx="655272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87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63688" y="0"/>
            <a:ext cx="7596336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client</a:t>
            </a:r>
            <a:endParaRPr lang="ko-KR" alt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B64617A-44C6-452A-B113-64AA583C23F6}"/>
              </a:ext>
            </a:extLst>
          </p:cNvPr>
          <p:cNvSpPr txBox="1">
            <a:spLocks/>
          </p:cNvSpPr>
          <p:nvPr/>
        </p:nvSpPr>
        <p:spPr>
          <a:xfrm>
            <a:off x="1907704" y="869732"/>
            <a:ext cx="6625881" cy="4507905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  <a:p>
            <a:endParaRPr lang="en-GB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43B98BC-2CB6-4B3A-9A3F-33D9C3827564}"/>
              </a:ext>
            </a:extLst>
          </p:cNvPr>
          <p:cNvSpPr txBox="1">
            <a:spLocks/>
          </p:cNvSpPr>
          <p:nvPr/>
        </p:nvSpPr>
        <p:spPr>
          <a:xfrm>
            <a:off x="1619672" y="1038016"/>
            <a:ext cx="6625881" cy="4507905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ko-KR" dirty="0">
                <a:latin typeface="Arial" pitchFamily="34" charset="0"/>
                <a:cs typeface="Arial" pitchFamily="34" charset="0"/>
              </a:rPr>
              <a:t>In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functie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statusul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utilizatorului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,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acesta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este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adaugat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sau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sters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din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lista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: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8C4F30D6-95D8-47ED-A3F2-D86BB09FD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6" t="36000" r="24012" b="22001"/>
          <a:stretch/>
        </p:blipFill>
        <p:spPr>
          <a:xfrm>
            <a:off x="1907703" y="1844824"/>
            <a:ext cx="633785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52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442B443-9495-45F2-9D5B-2EC797963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Partea</a:t>
            </a:r>
            <a:r>
              <a:rPr lang="en-GB" dirty="0"/>
              <a:t> de client</a:t>
            </a: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F54A289E-F99F-47F8-AE7A-A376DFBFD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10643" r="38188" b="64001"/>
          <a:stretch/>
        </p:blipFill>
        <p:spPr>
          <a:xfrm>
            <a:off x="2329408" y="1455427"/>
            <a:ext cx="5194920" cy="1304205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10BB4432-838D-4285-AB3B-A716FAF0C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0" t="12201" r="36948" b="13600"/>
          <a:stretch/>
        </p:blipFill>
        <p:spPr>
          <a:xfrm>
            <a:off x="2298373" y="2875048"/>
            <a:ext cx="5225955" cy="3816424"/>
          </a:xfrm>
          <a:prstGeom prst="rect">
            <a:avLst/>
          </a:prstGeom>
        </p:spPr>
      </p:pic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E2644979-EDDA-4AAE-AF95-E21E567E4E20}"/>
              </a:ext>
            </a:extLst>
          </p:cNvPr>
          <p:cNvSpPr txBox="1">
            <a:spLocks/>
          </p:cNvSpPr>
          <p:nvPr/>
        </p:nvSpPr>
        <p:spPr>
          <a:xfrm>
            <a:off x="1619672" y="1038016"/>
            <a:ext cx="6625881" cy="4507905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ko-KR" dirty="0" err="1">
                <a:latin typeface="Arial" pitchFamily="34" charset="0"/>
                <a:cs typeface="Arial" pitchFamily="34" charset="0"/>
              </a:rPr>
              <a:t>Codul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ferestrei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de chatting,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elemente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grafice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: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201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9AD3C55-8DAB-4050-AB89-B5709E4C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Partea</a:t>
            </a:r>
            <a:r>
              <a:rPr lang="en-GB" dirty="0"/>
              <a:t> de client</a:t>
            </a: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3F8AA93A-4AE5-4AE3-9213-D26736A39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16956" r="31100" b="10801"/>
          <a:stretch/>
        </p:blipFill>
        <p:spPr>
          <a:xfrm>
            <a:off x="2011116" y="2120801"/>
            <a:ext cx="5842992" cy="3715816"/>
          </a:xfrm>
          <a:prstGeom prst="rect">
            <a:avLst/>
          </a:prstGeom>
        </p:spPr>
      </p:pic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183A7CE6-3E0B-4163-948A-B976054F71D8}"/>
              </a:ext>
            </a:extLst>
          </p:cNvPr>
          <p:cNvSpPr txBox="1">
            <a:spLocks/>
          </p:cNvSpPr>
          <p:nvPr/>
        </p:nvSpPr>
        <p:spPr>
          <a:xfrm>
            <a:off x="1619672" y="1038016"/>
            <a:ext cx="6625881" cy="4507905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ko-KR" dirty="0">
                <a:latin typeface="Arial" pitchFamily="34" charset="0"/>
                <a:cs typeface="Arial" pitchFamily="34" charset="0"/>
              </a:rPr>
              <a:t>Tot la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nivelul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chatului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,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avem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si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actiunile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, la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mesaj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trimis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se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afiseaza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acesta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si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se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trimite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mai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departe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la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persoana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cu care se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converseaza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, cat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si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la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primirea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unui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mesaj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,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acesta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va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fi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afisat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in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fereastra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de chat: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363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6856" y="260648"/>
            <a:ext cx="9144000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server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67544" y="1278092"/>
            <a:ext cx="8229600" cy="4483763"/>
          </a:xfrm>
        </p:spPr>
        <p:txBody>
          <a:bodyPr/>
          <a:lstStyle/>
          <a:p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Pentru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server, ne am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creat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o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clasa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Server care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deriva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din Thread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si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care la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randul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ei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se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foloseste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de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ServerWorker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pentru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a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procesa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cereri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din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partea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client.</a:t>
            </a:r>
            <a:endParaRPr lang="ko-KR" altLang="en-US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37B85768-071B-4C09-BE25-4F8759BCB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328133"/>
            <a:ext cx="6026244" cy="396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39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1">
            <a:extLst>
              <a:ext uri="{FF2B5EF4-FFF2-40B4-BE49-F238E27FC236}">
                <a16:creationId xmlns:a16="http://schemas.microsoft.com/office/drawing/2014/main" id="{C6D5B2C7-8699-437A-BA18-1309C1C8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664" y="0"/>
            <a:ext cx="7596336" cy="1069514"/>
          </a:xfrm>
        </p:spPr>
        <p:txBody>
          <a:bodyPr/>
          <a:lstStyle/>
          <a:p>
            <a:r>
              <a:rPr lang="en-GB" dirty="0" err="1"/>
              <a:t>Demonstratie</a:t>
            </a:r>
            <a:r>
              <a:rPr lang="en-GB" dirty="0"/>
              <a:t> video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560DFB43-3A65-4B3B-A640-453AB9EB9618}"/>
              </a:ext>
            </a:extLst>
          </p:cNvPr>
          <p:cNvSpPr txBox="1">
            <a:spLocks/>
          </p:cNvSpPr>
          <p:nvPr/>
        </p:nvSpPr>
        <p:spPr>
          <a:xfrm>
            <a:off x="1619672" y="1038016"/>
            <a:ext cx="6625881" cy="4507905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ko-KR" dirty="0">
                <a:latin typeface="Arial" pitchFamily="34" charset="0"/>
                <a:cs typeface="Arial" pitchFamily="34" charset="0"/>
              </a:rPr>
              <a:t>Si,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pentru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ca stim ca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imaginea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vinde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cel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mai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bine, am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atasat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aici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o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demonstratie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video cu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aplicatia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dirty="0" err="1">
                <a:latin typeface="Arial" pitchFamily="34" charset="0"/>
                <a:cs typeface="Arial" pitchFamily="34" charset="0"/>
              </a:rPr>
              <a:t>noastra</a:t>
            </a:r>
            <a:r>
              <a:rPr lang="en-GB" altLang="ko-KR" dirty="0">
                <a:latin typeface="Arial" pitchFamily="34" charset="0"/>
                <a:cs typeface="Arial" pitchFamily="34" charset="0"/>
              </a:rPr>
              <a:t>: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Media online 6" title="Demo MIP">
            <a:hlinkClick r:id="" action="ppaction://media"/>
            <a:extLst>
              <a:ext uri="{FF2B5EF4-FFF2-40B4-BE49-F238E27FC236}">
                <a16:creationId xmlns:a16="http://schemas.microsoft.com/office/drawing/2014/main" id="{E22A14E4-A02E-45FE-A40A-2CD40415CA3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77294" y="1916832"/>
            <a:ext cx="7137076" cy="4032448"/>
          </a:xfrm>
          <a:prstGeom prst="rect">
            <a:avLst/>
          </a:prstGeom>
        </p:spPr>
      </p:pic>
      <p:sp>
        <p:nvSpPr>
          <p:cNvPr id="8" name="CasetăText 7">
            <a:extLst>
              <a:ext uri="{FF2B5EF4-FFF2-40B4-BE49-F238E27FC236}">
                <a16:creationId xmlns:a16="http://schemas.microsoft.com/office/drawing/2014/main" id="{76FE7D9D-691B-4B11-B831-5AE82E967A0E}"/>
              </a:ext>
            </a:extLst>
          </p:cNvPr>
          <p:cNvSpPr txBox="1"/>
          <p:nvPr/>
        </p:nvSpPr>
        <p:spPr>
          <a:xfrm>
            <a:off x="4271276" y="6181746"/>
            <a:ext cx="154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Link </a:t>
            </a:r>
            <a:r>
              <a:rPr lang="en-GB" dirty="0" err="1">
                <a:hlinkClick r:id="rId4"/>
              </a:rPr>
              <a:t>youtube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76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6856" y="260648"/>
            <a:ext cx="9144000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server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67544" y="1278092"/>
            <a:ext cx="8229600" cy="4483763"/>
          </a:xfrm>
        </p:spPr>
        <p:txBody>
          <a:bodyPr/>
          <a:lstStyle/>
          <a:p>
            <a:r>
              <a:rPr lang="en-US" altLang="ko-KR" sz="1800" dirty="0">
                <a:latin typeface="Arial" pitchFamily="34" charset="0"/>
                <a:cs typeface="Arial" pitchFamily="34" charset="0"/>
              </a:rPr>
              <a:t>Ne </a:t>
            </a:r>
            <a:r>
              <a:rPr lang="en-US" altLang="ko-KR" sz="1800" dirty="0" err="1">
                <a:latin typeface="Arial" pitchFamily="34" charset="0"/>
                <a:cs typeface="Arial" pitchFamily="34" charset="0"/>
              </a:rPr>
              <a:t>folosim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 de o </a:t>
            </a:r>
            <a:r>
              <a:rPr lang="en-US" altLang="ko-KR" sz="1800" dirty="0" err="1">
                <a:latin typeface="Arial" pitchFamily="34" charset="0"/>
                <a:cs typeface="Arial" pitchFamily="34" charset="0"/>
              </a:rPr>
              <a:t>clasa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800" dirty="0" err="1">
                <a:latin typeface="Arial" pitchFamily="34" charset="0"/>
                <a:cs typeface="Arial" pitchFamily="34" charset="0"/>
              </a:rPr>
              <a:t>ServerWorker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 care se </a:t>
            </a:r>
            <a:r>
              <a:rPr lang="en-US" altLang="ko-KR" sz="1800" dirty="0" err="1">
                <a:latin typeface="Arial" pitchFamily="34" charset="0"/>
                <a:cs typeface="Arial" pitchFamily="34" charset="0"/>
              </a:rPr>
              <a:t>ocupa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 cu </a:t>
            </a:r>
            <a:r>
              <a:rPr lang="en-US" altLang="ko-KR" sz="1800" dirty="0" err="1">
                <a:latin typeface="Arial" pitchFamily="34" charset="0"/>
                <a:cs typeface="Arial" pitchFamily="34" charset="0"/>
              </a:rPr>
              <a:t>cererile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800" dirty="0" err="1">
                <a:latin typeface="Arial" pitchFamily="34" charset="0"/>
                <a:cs typeface="Arial" pitchFamily="34" charset="0"/>
              </a:rPr>
              <a:t>primite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 din </a:t>
            </a:r>
            <a:r>
              <a:rPr lang="en-US" altLang="ko-KR" sz="1800" dirty="0" err="1">
                <a:latin typeface="Arial" pitchFamily="34" charset="0"/>
                <a:cs typeface="Arial" pitchFamily="34" charset="0"/>
              </a:rPr>
              <a:t>partea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800" dirty="0" err="1">
                <a:latin typeface="Arial" pitchFamily="34" charset="0"/>
                <a:cs typeface="Arial" pitchFamily="34" charset="0"/>
              </a:rPr>
              <a:t>clientului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 pe </a:t>
            </a:r>
            <a:r>
              <a:rPr lang="en-US" altLang="ko-KR" sz="1800" dirty="0" err="1">
                <a:latin typeface="Arial" pitchFamily="34" charset="0"/>
                <a:cs typeface="Arial" pitchFamily="34" charset="0"/>
              </a:rPr>
              <a:t>baza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 de </a:t>
            </a:r>
            <a:r>
              <a:rPr lang="en-US" altLang="ko-KR" sz="1800" dirty="0" err="1">
                <a:latin typeface="Arial" pitchFamily="34" charset="0"/>
                <a:cs typeface="Arial" pitchFamily="34" charset="0"/>
              </a:rPr>
              <a:t>tokeni</a:t>
            </a:r>
            <a:r>
              <a:rPr lang="en-US" altLang="ko-KR" sz="1800" dirty="0">
                <a:latin typeface="Arial" pitchFamily="34" charset="0"/>
                <a:cs typeface="Arial" pitchFamily="34" charset="0"/>
              </a:rPr>
              <a:t>.</a:t>
            </a:r>
            <a:endParaRPr lang="ko-KR" altLang="en-US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56F5F0CF-DC98-4B04-BB60-FC103AC9F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132856"/>
            <a:ext cx="6623783" cy="429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15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6856" y="260648"/>
            <a:ext cx="9144000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server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67544" y="1278092"/>
            <a:ext cx="8229600" cy="4483763"/>
          </a:xfrm>
        </p:spPr>
        <p:txBody>
          <a:bodyPr/>
          <a:lstStyle/>
          <a:p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Pentru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fiecare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cerere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trimisa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prin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tokeni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,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ServerWorker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“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lucreaza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”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pentru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a </a:t>
            </a:r>
          </a:p>
          <a:p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materializa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cererea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1800" dirty="0" err="1">
                <a:latin typeface="Arial" pitchFamily="34" charset="0"/>
                <a:cs typeface="Arial" pitchFamily="34" charset="0"/>
              </a:rPr>
              <a:t>clientului</a:t>
            </a:r>
            <a:r>
              <a:rPr lang="en-GB" altLang="ko-KR" sz="1800" dirty="0">
                <a:latin typeface="Arial" pitchFamily="34" charset="0"/>
                <a:cs typeface="Arial" pitchFamily="34" charset="0"/>
              </a:rPr>
              <a:t>.</a:t>
            </a:r>
            <a:endParaRPr lang="ko-KR" altLang="en-US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E727A35D-C6D1-4340-80DC-218A7EA64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13" y="2253389"/>
            <a:ext cx="5433774" cy="434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30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6856" y="260648"/>
            <a:ext cx="9144000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server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582344" y="548680"/>
            <a:ext cx="8229600" cy="4483763"/>
          </a:xfrm>
        </p:spPr>
        <p:txBody>
          <a:bodyPr/>
          <a:lstStyle/>
          <a:p>
            <a:r>
              <a:rPr lang="en-GB" altLang="ko-KR" sz="2800" dirty="0" err="1">
                <a:latin typeface="Arial" pitchFamily="34" charset="0"/>
                <a:cs typeface="Arial" pitchFamily="34" charset="0"/>
              </a:rPr>
              <a:t>Conectarea</a:t>
            </a:r>
            <a:r>
              <a:rPr lang="en-GB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2800" dirty="0" err="1">
                <a:latin typeface="Arial" pitchFamily="34" charset="0"/>
                <a:cs typeface="Arial" pitchFamily="34" charset="0"/>
              </a:rPr>
              <a:t>unui</a:t>
            </a:r>
            <a:r>
              <a:rPr lang="en-GB" altLang="ko-KR" sz="2800" dirty="0">
                <a:latin typeface="Arial" pitchFamily="34" charset="0"/>
                <a:cs typeface="Arial" pitchFamily="34" charset="0"/>
              </a:rPr>
              <a:t> client:</a:t>
            </a:r>
            <a:endParaRPr lang="ko-KR" alt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165BDF1D-A8CD-4F60-9DD3-87C5BB1BC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25" y="1222163"/>
            <a:ext cx="6768752" cy="4556311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A449900E-ED7F-4060-BDC4-6F6A711D2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25" y="5157192"/>
            <a:ext cx="6624736" cy="215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72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6856" y="260648"/>
            <a:ext cx="9144000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server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57200" y="1357951"/>
            <a:ext cx="8229600" cy="4483763"/>
          </a:xfrm>
        </p:spPr>
        <p:txBody>
          <a:bodyPr/>
          <a:lstStyle/>
          <a:p>
            <a:r>
              <a:rPr lang="en-GB" altLang="ko-KR" sz="2800" dirty="0" err="1">
                <a:latin typeface="Arial" pitchFamily="34" charset="0"/>
                <a:cs typeface="Arial" pitchFamily="34" charset="0"/>
              </a:rPr>
              <a:t>Deconectarea</a:t>
            </a:r>
            <a:r>
              <a:rPr lang="en-GB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2800" dirty="0" err="1">
                <a:latin typeface="Arial" pitchFamily="34" charset="0"/>
                <a:cs typeface="Arial" pitchFamily="34" charset="0"/>
              </a:rPr>
              <a:t>unui</a:t>
            </a:r>
            <a:r>
              <a:rPr lang="en-GB" altLang="ko-KR" sz="2800" dirty="0">
                <a:latin typeface="Arial" pitchFamily="34" charset="0"/>
                <a:cs typeface="Arial" pitchFamily="34" charset="0"/>
              </a:rPr>
              <a:t> client:</a:t>
            </a:r>
            <a:endParaRPr lang="ko-KR" alt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51C6F83D-2EF9-4FF5-982A-C3D2F4AF8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6" y="2132856"/>
            <a:ext cx="7803556" cy="30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8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6856" y="260648"/>
            <a:ext cx="9144000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server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57200" y="1357951"/>
            <a:ext cx="8229600" cy="4483763"/>
          </a:xfrm>
        </p:spPr>
        <p:txBody>
          <a:bodyPr/>
          <a:lstStyle/>
          <a:p>
            <a:r>
              <a:rPr lang="en-GB" altLang="ko-KR" sz="2800" dirty="0" err="1">
                <a:latin typeface="Arial" pitchFamily="34" charset="0"/>
                <a:cs typeface="Arial" pitchFamily="34" charset="0"/>
              </a:rPr>
              <a:t>Inregistrarea</a:t>
            </a:r>
            <a:r>
              <a:rPr lang="en-GB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2800" dirty="0" err="1">
                <a:latin typeface="Arial" pitchFamily="34" charset="0"/>
                <a:cs typeface="Arial" pitchFamily="34" charset="0"/>
              </a:rPr>
              <a:t>unui</a:t>
            </a:r>
            <a:r>
              <a:rPr lang="en-GB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GB" altLang="ko-KR" sz="2800" dirty="0" err="1">
                <a:latin typeface="Arial" pitchFamily="34" charset="0"/>
                <a:cs typeface="Arial" pitchFamily="34" charset="0"/>
              </a:rPr>
              <a:t>nou</a:t>
            </a:r>
            <a:r>
              <a:rPr lang="en-GB" altLang="ko-KR" sz="2800" dirty="0">
                <a:latin typeface="Arial" pitchFamily="34" charset="0"/>
                <a:cs typeface="Arial" pitchFamily="34" charset="0"/>
              </a:rPr>
              <a:t> client:</a:t>
            </a:r>
            <a:endParaRPr lang="ko-KR" alt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61673CC6-6BB5-47BC-AC59-E4F93C3AD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9" y="1988840"/>
            <a:ext cx="9045724" cy="44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23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6856" y="260648"/>
            <a:ext cx="9144000" cy="1069514"/>
          </a:xfrm>
        </p:spPr>
        <p:txBody>
          <a:bodyPr/>
          <a:lstStyle/>
          <a:p>
            <a:r>
              <a:rPr lang="en-US" altLang="ko-KR" dirty="0" err="1"/>
              <a:t>Partea</a:t>
            </a:r>
            <a:r>
              <a:rPr lang="en-US" altLang="ko-KR" dirty="0"/>
              <a:t> de server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57200" y="1357951"/>
            <a:ext cx="8229600" cy="4483763"/>
          </a:xfrm>
        </p:spPr>
        <p:txBody>
          <a:bodyPr/>
          <a:lstStyle/>
          <a:p>
            <a:r>
              <a:rPr lang="en-GB" altLang="ko-KR" sz="2800" dirty="0" err="1">
                <a:latin typeface="Arial" pitchFamily="34" charset="0"/>
                <a:cs typeface="Arial" pitchFamily="34" charset="0"/>
              </a:rPr>
              <a:t>Trimiterea</a:t>
            </a:r>
            <a:r>
              <a:rPr lang="en-GB" altLang="ko-KR" sz="2800" dirty="0">
                <a:latin typeface="Arial" pitchFamily="34" charset="0"/>
                <a:cs typeface="Arial" pitchFamily="34" charset="0"/>
              </a:rPr>
              <a:t> de </a:t>
            </a:r>
            <a:r>
              <a:rPr lang="en-GB" altLang="ko-KR" sz="2800" dirty="0" err="1">
                <a:latin typeface="Arial" pitchFamily="34" charset="0"/>
                <a:cs typeface="Arial" pitchFamily="34" charset="0"/>
              </a:rPr>
              <a:t>mesaje</a:t>
            </a:r>
            <a:r>
              <a:rPr lang="en-GB" altLang="ko-KR" sz="2800" dirty="0">
                <a:latin typeface="Arial" pitchFamily="34" charset="0"/>
                <a:cs typeface="Arial" pitchFamily="34" charset="0"/>
              </a:rPr>
              <a:t>:</a:t>
            </a:r>
            <a:endParaRPr lang="ko-KR" alt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8B22E64A-6F09-4F2E-A40C-C4B0D8CE7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848"/>
            <a:ext cx="9144000" cy="428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23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744</Words>
  <Application>Microsoft Office PowerPoint</Application>
  <PresentationFormat>Expunere pe ecran (4:3)</PresentationFormat>
  <Paragraphs>179</Paragraphs>
  <Slides>30</Slides>
  <Notes>0</Notes>
  <HiddenSlides>0</HiddenSlides>
  <MMClips>1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2</vt:i4>
      </vt:variant>
      <vt:variant>
        <vt:lpstr>Titluri diapozitive</vt:lpstr>
      </vt:variant>
      <vt:variant>
        <vt:i4>30</vt:i4>
      </vt:variant>
    </vt:vector>
  </HeadingPairs>
  <TitlesOfParts>
    <vt:vector size="35" baseType="lpstr">
      <vt:lpstr>맑은 고딕</vt:lpstr>
      <vt:lpstr>Arial</vt:lpstr>
      <vt:lpstr>Calibri</vt:lpstr>
      <vt:lpstr>Office Theme</vt:lpstr>
      <vt:lpstr>Custom Design</vt:lpstr>
      <vt:lpstr>Prezentare PowerPoint</vt:lpstr>
      <vt:lpstr>Descriere</vt:lpstr>
      <vt:lpstr>Partea de server</vt:lpstr>
      <vt:lpstr>Partea de server</vt:lpstr>
      <vt:lpstr>Partea de server</vt:lpstr>
      <vt:lpstr>Partea de server</vt:lpstr>
      <vt:lpstr>Partea de server</vt:lpstr>
      <vt:lpstr>Partea de server</vt:lpstr>
      <vt:lpstr>Partea de server</vt:lpstr>
      <vt:lpstr>Partea de server</vt:lpstr>
      <vt:lpstr>Partea de server</vt:lpstr>
      <vt:lpstr>Partea de client</vt:lpstr>
      <vt:lpstr>Partea de client</vt:lpstr>
      <vt:lpstr>Partea de client</vt:lpstr>
      <vt:lpstr>Partea de client</vt:lpstr>
      <vt:lpstr>Partea de client</vt:lpstr>
      <vt:lpstr>Partea de client</vt:lpstr>
      <vt:lpstr>Partea de client</vt:lpstr>
      <vt:lpstr>Partea de client</vt:lpstr>
      <vt:lpstr>Partea de client</vt:lpstr>
      <vt:lpstr>Partea de client</vt:lpstr>
      <vt:lpstr>Partea de client</vt:lpstr>
      <vt:lpstr>Partea de client</vt:lpstr>
      <vt:lpstr>Partea de client</vt:lpstr>
      <vt:lpstr>Partea de client</vt:lpstr>
      <vt:lpstr>Partea de client</vt:lpstr>
      <vt:lpstr>Partea de client</vt:lpstr>
      <vt:lpstr>Partea de client</vt:lpstr>
      <vt:lpstr>Partea de client</vt:lpstr>
      <vt:lpstr>Demonstratie video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Alban Bogdan</cp:lastModifiedBy>
  <cp:revision>36</cp:revision>
  <dcterms:created xsi:type="dcterms:W3CDTF">2014-04-01T16:35:38Z</dcterms:created>
  <dcterms:modified xsi:type="dcterms:W3CDTF">2022-01-18T13:21:22Z</dcterms:modified>
</cp:coreProperties>
</file>